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4" r:id="rId8"/>
    <p:sldId id="265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92" y="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5BC31-A07A-4D0A-96F1-C63B83A3FC69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56EE-007F-4BD1-AC67-EC7D77ADE83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098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5BC31-A07A-4D0A-96F1-C63B83A3FC69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56EE-007F-4BD1-AC67-EC7D77AD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86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5BC31-A07A-4D0A-96F1-C63B83A3FC69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56EE-007F-4BD1-AC67-EC7D77AD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71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5BC31-A07A-4D0A-96F1-C63B83A3FC69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56EE-007F-4BD1-AC67-EC7D77AD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533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5BC31-A07A-4D0A-96F1-C63B83A3FC69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56EE-007F-4BD1-AC67-EC7D77ADE83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383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5BC31-A07A-4D0A-96F1-C63B83A3FC69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56EE-007F-4BD1-AC67-EC7D77AD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115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5BC31-A07A-4D0A-96F1-C63B83A3FC69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56EE-007F-4BD1-AC67-EC7D77AD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123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5BC31-A07A-4D0A-96F1-C63B83A3FC69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56EE-007F-4BD1-AC67-EC7D77AD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474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5BC31-A07A-4D0A-96F1-C63B83A3FC69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56EE-007F-4BD1-AC67-EC7D77AD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17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D25BC31-A07A-4D0A-96F1-C63B83A3FC69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2E056EE-007F-4BD1-AC67-EC7D77AD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69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5BC31-A07A-4D0A-96F1-C63B83A3FC69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56EE-007F-4BD1-AC67-EC7D77AD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52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D25BC31-A07A-4D0A-96F1-C63B83A3FC69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2E056EE-007F-4BD1-AC67-EC7D77ADE83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022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947D39-EFDD-492A-83B2-20A51B0900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>
            <a:normAutofit/>
          </a:bodyPr>
          <a:lstStyle/>
          <a:p>
            <a:r>
              <a:rPr lang="en-US" sz="4800" dirty="0"/>
              <a:t>Zoning District Prediction using Data Mining Techniques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A753DF-DE79-4B7F-8D2E-1BBEF575E1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Daniel Le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87330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3FD8F-0CFE-4B3E-9618-0525EB13B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2A264-6CF5-46FA-A9CD-B4707F925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Research with Dr. Jelena </a:t>
            </a:r>
            <a:r>
              <a:rPr lang="en-US" dirty="0" err="1"/>
              <a:t>Tesic’s</a:t>
            </a:r>
            <a:r>
              <a:rPr lang="en-US" dirty="0"/>
              <a:t> Group</a:t>
            </a:r>
          </a:p>
          <a:p>
            <a:pPr lvl="1"/>
            <a:r>
              <a:rPr lang="en-US" dirty="0"/>
              <a:t>Process and clean City of Austin data for input into deep learning model</a:t>
            </a:r>
          </a:p>
          <a:p>
            <a:pPr lvl="2"/>
            <a:r>
              <a:rPr lang="en-US" dirty="0"/>
              <a:t>Planimetric Data</a:t>
            </a:r>
          </a:p>
          <a:p>
            <a:pPr lvl="2"/>
            <a:r>
              <a:rPr lang="en-US" dirty="0"/>
              <a:t>Aerial Imagery</a:t>
            </a:r>
          </a:p>
          <a:p>
            <a:pPr marL="384048" lvl="2" indent="0">
              <a:buNone/>
            </a:pPr>
            <a:endParaRPr lang="en-US" dirty="0"/>
          </a:p>
          <a:p>
            <a:pPr lvl="1"/>
            <a:r>
              <a:rPr lang="en-US" dirty="0"/>
              <a:t>This project is part of the exploratory data analysis and knowledge discovery</a:t>
            </a:r>
          </a:p>
          <a:p>
            <a:pPr lvl="2"/>
            <a:r>
              <a:rPr lang="en-US" dirty="0"/>
              <a:t>Want to see what we can learn about the data before deep learning</a:t>
            </a:r>
          </a:p>
        </p:txBody>
      </p:sp>
    </p:spTree>
    <p:extLst>
      <p:ext uri="{BB962C8B-B14F-4D97-AF65-F5344CB8AC3E}">
        <p14:creationId xmlns:p14="http://schemas.microsoft.com/office/powerpoint/2010/main" val="3802150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8597F-06A2-4BB9-A703-4E2880D85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Datasets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87F2B-AD51-47E8-BC46-AD2903AF9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City of Austin Planimetric Data (n = 21,837)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Contains manually labelled and digitized urban features for the entire City of Austin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38 different features, including, but not limited to: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Structures, Paved Parking, Paved Road, Unpaved Road, Open Space, Gravel/Sandpit, Golf Course, Recreational Area, Athletic Field, Patio, Landfill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City of Austin Neighborhood Planning Boundaries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Boundaries of Neighborhoods in Austin (Used to reduce dataset)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City of Austin Zoning Districts (n = 2,410,915)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Boundaries of 39 different zoning districts in Austin.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Goal is to predict a zoning district</a:t>
            </a:r>
          </a:p>
        </p:txBody>
      </p:sp>
    </p:spTree>
    <p:extLst>
      <p:ext uri="{BB962C8B-B14F-4D97-AF65-F5344CB8AC3E}">
        <p14:creationId xmlns:p14="http://schemas.microsoft.com/office/powerpoint/2010/main" val="2002367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17A7F470-6DD8-4238-AE3B-DA2B38A0D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64" y="201613"/>
            <a:ext cx="717802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69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AEDD75-364E-4D50-857F-3664C9E6F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58" y="94098"/>
            <a:ext cx="6750987" cy="74845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Data Processing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1036C-2A17-41D0-A214-32725B138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000" y="1433954"/>
            <a:ext cx="2507260" cy="3515036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sz="1800" dirty="0"/>
              <a:t>Use QGIS for feature generation:</a:t>
            </a:r>
          </a:p>
          <a:p>
            <a:pPr lvl="1"/>
            <a:r>
              <a:rPr lang="en-US" sz="1600" dirty="0"/>
              <a:t>For every zone</a:t>
            </a:r>
          </a:p>
          <a:p>
            <a:pPr lvl="2"/>
            <a:r>
              <a:rPr lang="en-US" dirty="0"/>
              <a:t>Count number of features for each unique class</a:t>
            </a:r>
          </a:p>
          <a:p>
            <a:pPr lvl="2"/>
            <a:r>
              <a:rPr lang="en-US" dirty="0"/>
              <a:t>Calculate total area for each class</a:t>
            </a:r>
          </a:p>
          <a:p>
            <a:pPr lvl="2"/>
            <a:endParaRPr lang="en-US" dirty="0"/>
          </a:p>
          <a:p>
            <a:pPr lvl="1"/>
            <a:r>
              <a:rPr lang="en-US" sz="1600" dirty="0"/>
              <a:t>Example:</a:t>
            </a:r>
          </a:p>
          <a:p>
            <a:pPr lvl="2"/>
            <a:r>
              <a:rPr lang="en-US" dirty="0"/>
              <a:t>Commercial Zone</a:t>
            </a:r>
          </a:p>
          <a:p>
            <a:pPr lvl="2"/>
            <a:r>
              <a:rPr lang="en-US" dirty="0"/>
              <a:t>6 structures</a:t>
            </a:r>
          </a:p>
          <a:p>
            <a:pPr lvl="2"/>
            <a:r>
              <a:rPr lang="en-US" dirty="0"/>
              <a:t>Area (Structure) / Area of Zone = 10%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EF0D17-2ECE-476F-90A1-CF889B01C046}"/>
              </a:ext>
            </a:extLst>
          </p:cNvPr>
          <p:cNvSpPr txBox="1"/>
          <p:nvPr/>
        </p:nvSpPr>
        <p:spPr>
          <a:xfrm>
            <a:off x="8247221" y="160421"/>
            <a:ext cx="39262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Features that are very long cannot be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Processing time is too long to “cut” each polygon feature to each zone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Did not have time to find faster processing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Only took features where the area is smaller than the zone area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CBE8CC-380F-4FFB-BF1B-CCAC40B49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349" y="936648"/>
            <a:ext cx="5156295" cy="533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43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5A6AE-E9A3-489B-B4CC-D18370BC4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5200648" cy="1450757"/>
          </a:xfrm>
        </p:spPr>
        <p:txBody>
          <a:bodyPr/>
          <a:lstStyle/>
          <a:p>
            <a:r>
              <a:rPr lang="en-US" dirty="0"/>
              <a:t>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23D1E-9C09-46CB-A2C7-5F60C072A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884420" cy="4023360"/>
          </a:xfrm>
        </p:spPr>
        <p:txBody>
          <a:bodyPr/>
          <a:lstStyle/>
          <a:p>
            <a:r>
              <a:rPr lang="en-US" dirty="0"/>
              <a:t>Used Jupyter Notebook for Data Analysis and Exploration</a:t>
            </a:r>
          </a:p>
          <a:p>
            <a:pPr lvl="1"/>
            <a:r>
              <a:rPr lang="en-US" dirty="0"/>
              <a:t>Raw data contains |X| = 66 features</a:t>
            </a:r>
          </a:p>
          <a:p>
            <a:pPr lvl="1"/>
            <a:r>
              <a:rPr lang="en-US" dirty="0"/>
              <a:t>Contains |Y| = 39 different labels</a:t>
            </a:r>
          </a:p>
          <a:p>
            <a:pPr lvl="2"/>
            <a:r>
              <a:rPr lang="en-US" dirty="0"/>
              <a:t>Reduce 39 different labels down to 4 categories Y = 4</a:t>
            </a:r>
          </a:p>
          <a:p>
            <a:pPr lvl="1"/>
            <a:r>
              <a:rPr lang="en-US" dirty="0"/>
              <a:t>Can the set of features be reduced?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2A03D4-279A-4BDA-9FCA-2E5C67D78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913" y="1011981"/>
            <a:ext cx="5200648" cy="419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08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EDD75-364E-4D50-857F-3664C9E6F58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5530850" cy="64135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Data Exploration and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21F383-CA9B-4D5B-9C0D-2C1F0443E43E}"/>
              </a:ext>
            </a:extLst>
          </p:cNvPr>
          <p:cNvSpPr txBox="1"/>
          <p:nvPr/>
        </p:nvSpPr>
        <p:spPr>
          <a:xfrm>
            <a:off x="8241650" y="176860"/>
            <a:ext cx="2413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 Law Relationship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3CCAC5-BF92-488B-A2B1-6B54A8FC2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071" y="546192"/>
            <a:ext cx="3457241" cy="22851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153DD5-D69E-4374-92F9-373E13560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553" y="3718505"/>
            <a:ext cx="4070210" cy="254153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8CA1ADA-7122-4C91-BEFE-9DDE0C67D7D0}"/>
              </a:ext>
            </a:extLst>
          </p:cNvPr>
          <p:cNvSpPr txBox="1"/>
          <p:nvPr/>
        </p:nvSpPr>
        <p:spPr>
          <a:xfrm>
            <a:off x="8815777" y="3412011"/>
            <a:ext cx="922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Outliers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BBCD5A-C5E6-4ABA-B7F1-310E904A9B30}"/>
              </a:ext>
            </a:extLst>
          </p:cNvPr>
          <p:cNvSpPr txBox="1"/>
          <p:nvPr/>
        </p:nvSpPr>
        <p:spPr>
          <a:xfrm>
            <a:off x="337156" y="642022"/>
            <a:ext cx="720191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Imbalanced Dataset (n instances)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Residential – 4321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Commercial – 2195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Special Purpose – 615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Industrial – 88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Power Law Relationship – Many small zones, very few large zones</a:t>
            </a:r>
          </a:p>
          <a:p>
            <a:r>
              <a:rPr lang="en-US" dirty="0"/>
              <a:t>Many features (60 different) with various relationships</a:t>
            </a:r>
          </a:p>
          <a:p>
            <a:r>
              <a:rPr lang="en-US" dirty="0"/>
              <a:t>No good identifiers for “Industrial” Zone</a:t>
            </a:r>
          </a:p>
          <a:p>
            <a:endParaRPr lang="en-US" dirty="0"/>
          </a:p>
          <a:p>
            <a:r>
              <a:rPr lang="en-US" dirty="0"/>
              <a:t>Top 10 Features for each Zone Ranked High to Low (Count):</a:t>
            </a:r>
          </a:p>
          <a:p>
            <a:r>
              <a:rPr lang="en-US" sz="1100" b="1" dirty="0"/>
              <a:t>Residential</a:t>
            </a:r>
            <a:r>
              <a:rPr lang="en-US" sz="1100" dirty="0"/>
              <a:t> (Structure, Patio, Sidewalk, Uncovered Deck, Pavement, In Ground Pool, Paved Driveway, Covered Deck, Unpaved Driveway, Courtyard)</a:t>
            </a:r>
          </a:p>
          <a:p>
            <a:endParaRPr lang="en-US" sz="1100" dirty="0"/>
          </a:p>
          <a:p>
            <a:r>
              <a:rPr lang="en-US" sz="1100" b="1" dirty="0"/>
              <a:t>Commercial</a:t>
            </a:r>
            <a:r>
              <a:rPr lang="en-US" sz="1100" dirty="0"/>
              <a:t> (Structure, Sidewalk, Pavement, Patio, Uncovered Deck, Paved Driveway, Unpaved Driveway, In Ground Pool, Courtyard, Paved Parking)</a:t>
            </a:r>
          </a:p>
          <a:p>
            <a:endParaRPr lang="en-US" sz="1100" dirty="0"/>
          </a:p>
          <a:p>
            <a:r>
              <a:rPr lang="en-US" sz="1100" b="1" dirty="0"/>
              <a:t>Industrial</a:t>
            </a:r>
            <a:r>
              <a:rPr lang="en-US" sz="1100" dirty="0"/>
              <a:t> (Pavement, Sidewalk, Structure, Patio, </a:t>
            </a:r>
            <a:r>
              <a:rPr lang="en-US" sz="1100" dirty="0">
                <a:solidFill>
                  <a:srgbClr val="0070C0"/>
                </a:solidFill>
              </a:rPr>
              <a:t>Tank</a:t>
            </a:r>
            <a:r>
              <a:rPr lang="en-US" sz="1100" dirty="0"/>
              <a:t>, Paved Parking, Paved Driveway, Uncovered Deck, Courtyard, Open Storage)</a:t>
            </a:r>
          </a:p>
          <a:p>
            <a:endParaRPr lang="en-US" sz="1100" dirty="0"/>
          </a:p>
          <a:p>
            <a:r>
              <a:rPr lang="en-US" sz="1100" b="1" dirty="0"/>
              <a:t>Special Purpose </a:t>
            </a:r>
            <a:r>
              <a:rPr lang="en-US" sz="1100" dirty="0"/>
              <a:t>(Structure, Pavement, Sidewalk, Patio, Paved Driveway, Uncovered Deck, Courtyard, Paved Parking, Open Space, In Ground Pool)</a:t>
            </a:r>
          </a:p>
          <a:p>
            <a:endParaRPr lang="en-US" sz="11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7031A24-3374-45E8-ABE7-11E962BC245A}"/>
              </a:ext>
            </a:extLst>
          </p:cNvPr>
          <p:cNvSpPr/>
          <p:nvPr/>
        </p:nvSpPr>
        <p:spPr>
          <a:xfrm>
            <a:off x="10207521" y="3781343"/>
            <a:ext cx="304800" cy="2964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A099C1F-E3DD-4280-A415-6AFEFE45223E}"/>
              </a:ext>
            </a:extLst>
          </p:cNvPr>
          <p:cNvSpPr/>
          <p:nvPr/>
        </p:nvSpPr>
        <p:spPr>
          <a:xfrm flipH="1" flipV="1">
            <a:off x="8592202" y="4573346"/>
            <a:ext cx="447151" cy="3693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4DFEF33-D40B-4092-B9EE-D78F50ED91EE}"/>
              </a:ext>
            </a:extLst>
          </p:cNvPr>
          <p:cNvSpPr/>
          <p:nvPr/>
        </p:nvSpPr>
        <p:spPr>
          <a:xfrm flipH="1" flipV="1">
            <a:off x="9851746" y="5055949"/>
            <a:ext cx="711549" cy="49729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110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2D23BF2-F07B-4FC7-BD3C-3BA9111F8E0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530850" cy="641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/>
                </a:solidFill>
              </a:rPr>
              <a:t>Data Exploration and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543150-6BD4-435F-A7FD-A2371D9C2A74}"/>
              </a:ext>
            </a:extLst>
          </p:cNvPr>
          <p:cNvSpPr txBox="1"/>
          <p:nvPr/>
        </p:nvSpPr>
        <p:spPr>
          <a:xfrm>
            <a:off x="1301115" y="641350"/>
            <a:ext cx="105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Structure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5375B2-C786-4481-8977-A49B32F24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1010682"/>
            <a:ext cx="2834670" cy="1924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767ED5-A217-470F-8F30-F5FE1CC15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" y="3461394"/>
            <a:ext cx="2857500" cy="19543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0F4B8B-3504-4959-A1E7-BE348529E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8070" y="1098871"/>
            <a:ext cx="2831956" cy="19050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561FBD-BCAF-47DE-929E-51EDAAF69276}"/>
              </a:ext>
            </a:extLst>
          </p:cNvPr>
          <p:cNvSpPr txBox="1"/>
          <p:nvPr/>
        </p:nvSpPr>
        <p:spPr>
          <a:xfrm>
            <a:off x="4223701" y="735408"/>
            <a:ext cx="3092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Unpaved Athletic Field (%Area)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B23A81-065C-4A69-8536-518D7F7AE0C5}"/>
              </a:ext>
            </a:extLst>
          </p:cNvPr>
          <p:cNvSpPr txBox="1"/>
          <p:nvPr/>
        </p:nvSpPr>
        <p:spPr>
          <a:xfrm>
            <a:off x="5044462" y="3092062"/>
            <a:ext cx="1416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Patio (Count)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9B0ED5-2CA0-4B92-B414-DC90A587D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1576" y="3461394"/>
            <a:ext cx="2838450" cy="1889888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CB4CC354-B51C-4BAD-BD3D-43F14D50CD74}"/>
              </a:ext>
            </a:extLst>
          </p:cNvPr>
          <p:cNvSpPr/>
          <p:nvPr/>
        </p:nvSpPr>
        <p:spPr>
          <a:xfrm>
            <a:off x="5114959" y="1333500"/>
            <a:ext cx="1047168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FE93FF9-34D3-43F6-A130-7632D759F0FD}"/>
              </a:ext>
            </a:extLst>
          </p:cNvPr>
          <p:cNvSpPr/>
          <p:nvPr/>
        </p:nvSpPr>
        <p:spPr>
          <a:xfrm>
            <a:off x="5048832" y="4889084"/>
            <a:ext cx="1047168" cy="31190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DFE333-CB23-4FED-947F-35FC5C9A30E5}"/>
              </a:ext>
            </a:extLst>
          </p:cNvPr>
          <p:cNvSpPr txBox="1"/>
          <p:nvPr/>
        </p:nvSpPr>
        <p:spPr>
          <a:xfrm>
            <a:off x="109675" y="5476875"/>
            <a:ext cx="73688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There are some identifiers, but not many unique.</a:t>
            </a:r>
          </a:p>
          <a:p>
            <a:r>
              <a:rPr lang="en-US" sz="1600" dirty="0"/>
              <a:t>There exists features in all labels (ex: Res, Comm, Special, and Industrial all have Tanks)</a:t>
            </a:r>
          </a:p>
          <a:p>
            <a:r>
              <a:rPr lang="en-US" sz="1600" dirty="0"/>
              <a:t>Too many features to look at all relationships.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7FB52E8-3DA0-4950-8DB9-9493EAA128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7469" y="3549583"/>
            <a:ext cx="2800350" cy="189817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4894699-C37B-4CF2-A3D2-2C77F52AD963}"/>
              </a:ext>
            </a:extLst>
          </p:cNvPr>
          <p:cNvSpPr txBox="1"/>
          <p:nvPr/>
        </p:nvSpPr>
        <p:spPr>
          <a:xfrm>
            <a:off x="9165805" y="3232986"/>
            <a:ext cx="137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Tank (Count)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E9BBDB-902A-4133-9A62-06154D3ADE7B}"/>
              </a:ext>
            </a:extLst>
          </p:cNvPr>
          <p:cNvSpPr/>
          <p:nvPr/>
        </p:nvSpPr>
        <p:spPr>
          <a:xfrm>
            <a:off x="9567644" y="3523026"/>
            <a:ext cx="1457707" cy="3693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CDFA593-FBAC-41B2-AF16-42CA9EA884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3317" y="1098871"/>
            <a:ext cx="2884502" cy="197243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444DF95-2D91-40F9-878D-6881CDB8A0E1}"/>
              </a:ext>
            </a:extLst>
          </p:cNvPr>
          <p:cNvSpPr txBox="1"/>
          <p:nvPr/>
        </p:nvSpPr>
        <p:spPr>
          <a:xfrm>
            <a:off x="8895249" y="762152"/>
            <a:ext cx="1914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Courtyard (%Area)</a:t>
            </a:r>
          </a:p>
        </p:txBody>
      </p:sp>
    </p:spTree>
    <p:extLst>
      <p:ext uri="{BB962C8B-B14F-4D97-AF65-F5344CB8AC3E}">
        <p14:creationId xmlns:p14="http://schemas.microsoft.com/office/powerpoint/2010/main" val="205002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AEDD75-364E-4D50-857F-3664C9E6F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1" y="-1"/>
            <a:ext cx="1752268" cy="64202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EF0D17-2ECE-476F-90A1-CF889B01C046}"/>
              </a:ext>
            </a:extLst>
          </p:cNvPr>
          <p:cNvSpPr txBox="1"/>
          <p:nvPr/>
        </p:nvSpPr>
        <p:spPr>
          <a:xfrm>
            <a:off x="8247221" y="160421"/>
            <a:ext cx="39262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Geometric Predicate: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“contains”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Feature Area/ Zone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Feature Count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21F383-CA9B-4D5B-9C0D-2C1F0443E43E}"/>
              </a:ext>
            </a:extLst>
          </p:cNvPr>
          <p:cNvSpPr txBox="1"/>
          <p:nvPr/>
        </p:nvSpPr>
        <p:spPr>
          <a:xfrm>
            <a:off x="9875" y="561474"/>
            <a:ext cx="342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Forest (n=100 estimators)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02E4A8-D5F2-4ADD-9E08-00B827CB7231}"/>
              </a:ext>
            </a:extLst>
          </p:cNvPr>
          <p:cNvSpPr txBox="1"/>
          <p:nvPr/>
        </p:nvSpPr>
        <p:spPr>
          <a:xfrm>
            <a:off x="18501" y="2486526"/>
            <a:ext cx="2367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Decision Tree (entropy)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3A72C2-3B8E-4A60-8127-808B7854E6AB}"/>
              </a:ext>
            </a:extLst>
          </p:cNvPr>
          <p:cNvSpPr txBox="1"/>
          <p:nvPr/>
        </p:nvSpPr>
        <p:spPr>
          <a:xfrm>
            <a:off x="4972544" y="593740"/>
            <a:ext cx="200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Decision Tree (Gini)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510A74-1A09-4E54-8BD3-B93841D48815}"/>
              </a:ext>
            </a:extLst>
          </p:cNvPr>
          <p:cNvSpPr txBox="1"/>
          <p:nvPr/>
        </p:nvSpPr>
        <p:spPr>
          <a:xfrm>
            <a:off x="4972544" y="2486526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kNN</a:t>
            </a:r>
            <a:r>
              <a:rPr lang="en-US" dirty="0"/>
              <a:t> (k=4)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2515F3-AAC9-4305-80D4-1E5F9BBE083F}"/>
              </a:ext>
            </a:extLst>
          </p:cNvPr>
          <p:cNvSpPr txBox="1"/>
          <p:nvPr/>
        </p:nvSpPr>
        <p:spPr>
          <a:xfrm>
            <a:off x="4767803" y="4487597"/>
            <a:ext cx="2787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Ensemble (Voting Classifier)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639C15-8858-4FF5-BEE2-1090B868AA7A}"/>
              </a:ext>
            </a:extLst>
          </p:cNvPr>
          <p:cNvSpPr txBox="1"/>
          <p:nvPr/>
        </p:nvSpPr>
        <p:spPr>
          <a:xfrm>
            <a:off x="329513" y="4575828"/>
            <a:ext cx="1597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Support Vector</a:t>
            </a:r>
          </a:p>
        </p:txBody>
      </p:sp>
    </p:spTree>
    <p:extLst>
      <p:ext uri="{BB962C8B-B14F-4D97-AF65-F5344CB8AC3E}">
        <p14:creationId xmlns:p14="http://schemas.microsoft.com/office/powerpoint/2010/main" val="340795402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594</Words>
  <Application>Microsoft Office PowerPoint</Application>
  <PresentationFormat>Widescreen</PresentationFormat>
  <Paragraphs>83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Retrospect</vt:lpstr>
      <vt:lpstr>Zoning District Prediction using Data Mining Techniques</vt:lpstr>
      <vt:lpstr>Introduction</vt:lpstr>
      <vt:lpstr>Datasets</vt:lpstr>
      <vt:lpstr>PowerPoint Presentation</vt:lpstr>
      <vt:lpstr>Data Processing Workflow</vt:lpstr>
      <vt:lpstr>Feature Selection</vt:lpstr>
      <vt:lpstr>Data Exploration and Analysis</vt:lpstr>
      <vt:lpstr>PowerPoint Presentation</vt:lpstr>
      <vt:lpstr>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Zoning District Prediction using Data Mining Techniques</dc:title>
  <dc:creator>Daniel Le</dc:creator>
  <cp:lastModifiedBy>Daniel Le</cp:lastModifiedBy>
  <cp:revision>17</cp:revision>
  <dcterms:created xsi:type="dcterms:W3CDTF">2019-05-08T07:10:45Z</dcterms:created>
  <dcterms:modified xsi:type="dcterms:W3CDTF">2019-05-08T20:59:58Z</dcterms:modified>
</cp:coreProperties>
</file>